
<file path=[Content_Types].xml><?xml version="1.0" encoding="utf-8"?>
<Types xmlns="http://schemas.openxmlformats.org/package/2006/content-types">
  <Default Extension="aac" ContentType="audio/aac"/>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44" r:id="rId1"/>
  </p:sldMasterIdLst>
  <p:sldIdLst>
    <p:sldId id="256" r:id="rId2"/>
    <p:sldId id="265" r:id="rId3"/>
    <p:sldId id="259" r:id="rId4"/>
    <p:sldId id="262" r:id="rId5"/>
    <p:sldId id="263" r:id="rId6"/>
    <p:sldId id="264" r:id="rId7"/>
    <p:sldId id="257" r:id="rId8"/>
    <p:sldId id="258" r:id="rId9"/>
    <p:sldId id="261" r:id="rId10"/>
    <p:sldId id="260" r:id="rId11"/>
    <p:sldId id="266" r:id="rId12"/>
    <p:sldId id="268" r:id="rId13"/>
    <p:sldId id="269" r:id="rId14"/>
    <p:sldId id="270" r:id="rId15"/>
    <p:sldId id="272" r:id="rId16"/>
    <p:sldId id="267" r:id="rId17"/>
    <p:sldId id="27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9" d="100"/>
          <a:sy n="69" d="100"/>
        </p:scale>
        <p:origin x="69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jpeg>
</file>

<file path=ppt/media/media1.aac>
</file>

<file path=ppt/media/media10.aac>
</file>

<file path=ppt/media/media11.aac>
</file>

<file path=ppt/media/media12.aac>
</file>

<file path=ppt/media/media13.aac>
</file>

<file path=ppt/media/media14.aac>
</file>

<file path=ppt/media/media15.aac>
</file>

<file path=ppt/media/media16.aac>
</file>

<file path=ppt/media/media17.aac>
</file>

<file path=ppt/media/media2.aac>
</file>

<file path=ppt/media/media3.aac>
</file>

<file path=ppt/media/media4.aac>
</file>

<file path=ppt/media/media5.aac>
</file>

<file path=ppt/media/media6.aac>
</file>

<file path=ppt/media/media7.aac>
</file>

<file path=ppt/media/media8.aac>
</file>

<file path=ppt/media/media9.aac>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18106359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61767232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67617711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18954132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37408251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64315895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91923656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7984606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7992467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13458522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B74BB8-6E66-43A4-BAE8-E1310F93D002}" type="datetimeFigureOut">
              <a:rPr lang="en-US" smtClean="0"/>
              <a:t>27-Oct-20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1194637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B74BB8-6E66-43A4-BAE8-E1310F93D002}" type="datetimeFigureOut">
              <a:rPr lang="en-US" smtClean="0"/>
              <a:t>27-Oct-20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3860974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B74BB8-6E66-43A4-BAE8-E1310F93D002}" type="datetimeFigureOut">
              <a:rPr lang="en-US" smtClean="0"/>
              <a:t>27-Oct-20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59856576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B74BB8-6E66-43A4-BAE8-E1310F93D002}" type="datetimeFigureOut">
              <a:rPr lang="en-US" smtClean="0"/>
              <a:t>27-Oct-20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533764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B74BB8-6E66-43A4-BAE8-E1310F93D002}" type="datetimeFigureOut">
              <a:rPr lang="en-US" smtClean="0"/>
              <a:t>27-Oct-20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354484840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0B74BB8-6E66-43A4-BAE8-E1310F93D002}" type="datetimeFigureOut">
              <a:rPr lang="en-US" smtClean="0"/>
              <a:t>27-Oct-20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18535977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0B74BB8-6E66-43A4-BAE8-E1310F93D002}" type="datetimeFigureOut">
              <a:rPr lang="en-US" smtClean="0"/>
              <a:t>27-Oct-20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F0B159A4-5EC2-4321-A604-27B75B3A7879}" type="slidenum">
              <a:rPr lang="en-US" smtClean="0"/>
              <a:t>‹#›</a:t>
            </a:fld>
            <a:endParaRPr lang="en-US"/>
          </a:p>
        </p:txBody>
      </p:sp>
    </p:spTree>
    <p:extLst>
      <p:ext uri="{BB962C8B-B14F-4D97-AF65-F5344CB8AC3E}">
        <p14:creationId xmlns:p14="http://schemas.microsoft.com/office/powerpoint/2010/main" val="238552005"/>
      </p:ext>
    </p:extLst>
  </p:cSld>
  <p:clrMap bg1="lt1" tx1="dk1" bg2="lt2" tx2="dk2" accent1="accent1" accent2="accent2" accent3="accent3" accent4="accent4" accent5="accent5" accent6="accent6" hlink="hlink" folHlink="folHlink"/>
  <p:sldLayoutIdLst>
    <p:sldLayoutId id="2147484145" r:id="rId1"/>
    <p:sldLayoutId id="2147484146" r:id="rId2"/>
    <p:sldLayoutId id="2147484147" r:id="rId3"/>
    <p:sldLayoutId id="2147484148" r:id="rId4"/>
    <p:sldLayoutId id="2147484149" r:id="rId5"/>
    <p:sldLayoutId id="2147484150" r:id="rId6"/>
    <p:sldLayoutId id="2147484151" r:id="rId7"/>
    <p:sldLayoutId id="2147484152" r:id="rId8"/>
    <p:sldLayoutId id="2147484153" r:id="rId9"/>
    <p:sldLayoutId id="2147484154" r:id="rId10"/>
    <p:sldLayoutId id="2147484155" r:id="rId11"/>
    <p:sldLayoutId id="2147484156" r:id="rId12"/>
    <p:sldLayoutId id="2147484157" r:id="rId13"/>
    <p:sldLayoutId id="2147484158" r:id="rId14"/>
    <p:sldLayoutId id="2147484159" r:id="rId15"/>
    <p:sldLayoutId id="2147484160" r:id="rId16"/>
  </p:sldLayoutIdLst>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aac"/><Relationship Id="rId1" Type="http://schemas.microsoft.com/office/2007/relationships/media" Target="../media/media1.aac"/><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aac"/><Relationship Id="rId1" Type="http://schemas.microsoft.com/office/2007/relationships/media" Target="../media/media10.aac"/><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aac"/><Relationship Id="rId1" Type="http://schemas.microsoft.com/office/2007/relationships/media" Target="../media/media11.aac"/><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aac"/><Relationship Id="rId1" Type="http://schemas.microsoft.com/office/2007/relationships/media" Target="../media/media12.aac"/><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aac"/><Relationship Id="rId1" Type="http://schemas.microsoft.com/office/2007/relationships/media" Target="../media/media13.aac"/><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4.aac"/><Relationship Id="rId1" Type="http://schemas.microsoft.com/office/2007/relationships/media" Target="../media/media14.aac"/><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5.aac"/><Relationship Id="rId1" Type="http://schemas.microsoft.com/office/2007/relationships/media" Target="../media/media15.aac"/><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6.aac"/><Relationship Id="rId1" Type="http://schemas.microsoft.com/office/2007/relationships/media" Target="../media/media16.aac"/><Relationship Id="rId5" Type="http://schemas.openxmlformats.org/officeDocument/2006/relationships/image" Target="../media/image1.png"/><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7.aac"/><Relationship Id="rId1" Type="http://schemas.microsoft.com/office/2007/relationships/media" Target="../media/media17.aac"/><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aac"/><Relationship Id="rId1" Type="http://schemas.microsoft.com/office/2007/relationships/media" Target="../media/media2.aac"/><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aac"/><Relationship Id="rId1" Type="http://schemas.microsoft.com/office/2007/relationships/media" Target="../media/media3.aac"/><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aac"/><Relationship Id="rId1" Type="http://schemas.microsoft.com/office/2007/relationships/media" Target="../media/media4.aac"/><Relationship Id="rId5"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aac"/><Relationship Id="rId1" Type="http://schemas.microsoft.com/office/2007/relationships/media" Target="../media/media5.aac"/><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aac"/><Relationship Id="rId1" Type="http://schemas.microsoft.com/office/2007/relationships/media" Target="../media/media6.aac"/><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aac"/><Relationship Id="rId1" Type="http://schemas.microsoft.com/office/2007/relationships/media" Target="../media/media7.aac"/><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aac"/><Relationship Id="rId1" Type="http://schemas.microsoft.com/office/2007/relationships/media" Target="../media/media8.aac"/><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aac"/><Relationship Id="rId1" Type="http://schemas.microsoft.com/office/2007/relationships/media" Target="../media/media9.aac"/><Relationship Id="rId5" Type="http://schemas.openxmlformats.org/officeDocument/2006/relationships/image" Target="../media/image1.png"/><Relationship Id="rId4" Type="http://schemas.openxmlformats.org/officeDocument/2006/relationships/hyperlink" Target="https://www.spotlightmetal.com/how-manufacturing-profits-from-human-robot-collaboration-a-83387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25DDA-ED2A-4970-BC01-1768E587F0E4}"/>
              </a:ext>
            </a:extLst>
          </p:cNvPr>
          <p:cNvSpPr>
            <a:spLocks noGrp="1"/>
          </p:cNvSpPr>
          <p:nvPr>
            <p:ph type="ctrTitle"/>
          </p:nvPr>
        </p:nvSpPr>
        <p:spPr>
          <a:xfrm>
            <a:off x="1299248" y="1351588"/>
            <a:ext cx="7766936" cy="1646302"/>
          </a:xfrm>
        </p:spPr>
        <p:txBody>
          <a:bodyPr/>
          <a:lstStyle/>
          <a:p>
            <a:r>
              <a:rPr lang="en-US" sz="4000" b="0" i="0" dirty="0">
                <a:effectLst/>
                <a:latin typeface="Roboto"/>
              </a:rPr>
              <a:t>Machine learning for a 5G future </a:t>
            </a:r>
            <a:br>
              <a:rPr lang="en-US" sz="4000" dirty="0"/>
            </a:br>
            <a:endParaRPr lang="en-US" sz="4000" dirty="0"/>
          </a:p>
        </p:txBody>
      </p:sp>
      <p:sp>
        <p:nvSpPr>
          <p:cNvPr id="5" name="Subtitle 4">
            <a:extLst>
              <a:ext uri="{FF2B5EF4-FFF2-40B4-BE49-F238E27FC236}">
                <a16:creationId xmlns:a16="http://schemas.microsoft.com/office/drawing/2014/main" id="{5AA8B7CA-3252-4CD7-BCAE-253D461D51E9}"/>
              </a:ext>
            </a:extLst>
          </p:cNvPr>
          <p:cNvSpPr>
            <a:spLocks noGrp="1"/>
          </p:cNvSpPr>
          <p:nvPr>
            <p:ph type="subTitle" idx="1"/>
          </p:nvPr>
        </p:nvSpPr>
        <p:spPr>
          <a:xfrm>
            <a:off x="1507067" y="4050833"/>
            <a:ext cx="7766936" cy="1892767"/>
          </a:xfrm>
        </p:spPr>
        <p:txBody>
          <a:bodyPr>
            <a:normAutofit fontScale="25000" lnSpcReduction="20000"/>
          </a:bodyPr>
          <a:lstStyle/>
          <a:p>
            <a:r>
              <a:rPr lang="en-US" sz="6400" dirty="0">
                <a:solidFill>
                  <a:srgbClr val="FF0000"/>
                </a:solidFill>
              </a:rPr>
              <a:t>Presented by:         </a:t>
            </a:r>
          </a:p>
          <a:p>
            <a:endParaRPr lang="en-US" sz="6400" dirty="0">
              <a:solidFill>
                <a:srgbClr val="7030A0"/>
              </a:solidFill>
            </a:endParaRPr>
          </a:p>
          <a:p>
            <a:r>
              <a:rPr lang="en-US" sz="6400" dirty="0">
                <a:solidFill>
                  <a:srgbClr val="7030A0"/>
                </a:solidFill>
              </a:rPr>
              <a:t>Nadira Islam</a:t>
            </a:r>
          </a:p>
          <a:p>
            <a:r>
              <a:rPr lang="en-US" sz="6400" dirty="0">
                <a:solidFill>
                  <a:srgbClr val="7030A0"/>
                </a:solidFill>
              </a:rPr>
              <a:t>IT – 17051</a:t>
            </a:r>
          </a:p>
          <a:p>
            <a:r>
              <a:rPr lang="en-US" sz="6400" dirty="0" err="1">
                <a:solidFill>
                  <a:srgbClr val="7030A0"/>
                </a:solidFill>
              </a:rPr>
              <a:t>Mahbuba</a:t>
            </a:r>
            <a:r>
              <a:rPr lang="en-US" sz="6400" dirty="0">
                <a:solidFill>
                  <a:srgbClr val="7030A0"/>
                </a:solidFill>
              </a:rPr>
              <a:t> Zaman </a:t>
            </a:r>
            <a:r>
              <a:rPr lang="en-US" sz="6400" dirty="0" err="1">
                <a:solidFill>
                  <a:srgbClr val="7030A0"/>
                </a:solidFill>
              </a:rPr>
              <a:t>Mitu</a:t>
            </a:r>
            <a:endParaRPr lang="en-US" sz="6400" dirty="0">
              <a:solidFill>
                <a:srgbClr val="7030A0"/>
              </a:solidFill>
            </a:endParaRPr>
          </a:p>
          <a:p>
            <a:r>
              <a:rPr lang="en-US" sz="6400" dirty="0">
                <a:solidFill>
                  <a:srgbClr val="7030A0"/>
                </a:solidFill>
              </a:rPr>
              <a:t>IT - 16044</a:t>
            </a:r>
          </a:p>
          <a:p>
            <a:endParaRPr lang="en-US" dirty="0"/>
          </a:p>
        </p:txBody>
      </p:sp>
      <p:pic>
        <p:nvPicPr>
          <p:cNvPr id="7" name="1">
            <a:hlinkClick r:id="" action="ppaction://media"/>
            <a:extLst>
              <a:ext uri="{FF2B5EF4-FFF2-40B4-BE49-F238E27FC236}">
                <a16:creationId xmlns:a16="http://schemas.microsoft.com/office/drawing/2014/main" id="{867B1813-8506-4C32-B6FA-400A71F11246}"/>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800485" y="298645"/>
            <a:ext cx="609600" cy="609600"/>
          </a:xfrm>
          <a:prstGeom prst="rect">
            <a:avLst/>
          </a:prstGeom>
        </p:spPr>
      </p:pic>
    </p:spTree>
    <p:extLst>
      <p:ext uri="{BB962C8B-B14F-4D97-AF65-F5344CB8AC3E}">
        <p14:creationId xmlns:p14="http://schemas.microsoft.com/office/powerpoint/2010/main" val="239813889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curtains"/>
      </p:transition>
    </mc:Choice>
    <mc:Fallback>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832"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716D52-28A2-4201-B028-68338BFC9A2B}"/>
              </a:ext>
            </a:extLst>
          </p:cNvPr>
          <p:cNvSpPr>
            <a:spLocks noGrp="1"/>
          </p:cNvSpPr>
          <p:nvPr>
            <p:ph type="title"/>
          </p:nvPr>
        </p:nvSpPr>
        <p:spPr>
          <a:xfrm>
            <a:off x="677334" y="609600"/>
            <a:ext cx="8596668" cy="5943600"/>
          </a:xfrm>
        </p:spPr>
        <p:txBody>
          <a:bodyPr>
            <a:normAutofit/>
          </a:bodyPr>
          <a:lstStyle/>
          <a:p>
            <a:r>
              <a:rPr lang="en-US" sz="3200" b="0" i="0" dirty="0">
                <a:solidFill>
                  <a:srgbClr val="00B050"/>
                </a:solidFill>
                <a:effectLst/>
                <a:latin typeface="Fira Sans"/>
              </a:rPr>
              <a:t>Most Popular Applications Of Machine Learning :</a:t>
            </a:r>
            <a:br>
              <a:rPr lang="en-US" sz="2800" b="0" i="0" dirty="0">
                <a:solidFill>
                  <a:srgbClr val="00B050"/>
                </a:solidFill>
                <a:effectLst/>
                <a:latin typeface="Fira Sans"/>
              </a:rPr>
            </a:br>
            <a:br>
              <a:rPr lang="en-US" sz="2800" b="0" i="0" dirty="0">
                <a:solidFill>
                  <a:srgbClr val="333333"/>
                </a:solidFill>
                <a:effectLst/>
                <a:latin typeface="Fira Sans"/>
              </a:rPr>
            </a:br>
            <a:r>
              <a:rPr lang="en-US" sz="2400" dirty="0">
                <a:solidFill>
                  <a:srgbClr val="333333"/>
                </a:solidFill>
                <a:latin typeface="Merriweather"/>
              </a:rPr>
              <a:t>Machine Learning is applied at Netflix and Amazon as well as for Facebook's face recognition. Another application of Machine Learning that is now firmly integrated into everyday life is the automatic detection of spam that is integrated into almost all e-mail programs. Within </a:t>
            </a:r>
            <a:r>
              <a:rPr lang="en-US" sz="2400" b="0" i="0" dirty="0">
                <a:solidFill>
                  <a:srgbClr val="333333"/>
                </a:solidFill>
                <a:effectLst/>
                <a:latin typeface="Merriweather"/>
              </a:rPr>
              <a:t>the scope of spam detection, the data contained in the e-mails is </a:t>
            </a:r>
            <a:r>
              <a:rPr lang="en-US" sz="2400" b="0" i="0" dirty="0" err="1">
                <a:solidFill>
                  <a:srgbClr val="333333"/>
                </a:solidFill>
                <a:effectLst/>
                <a:latin typeface="Merriweather"/>
              </a:rPr>
              <a:t>analysed</a:t>
            </a:r>
            <a:r>
              <a:rPr lang="en-US" sz="2400" b="0" i="0" dirty="0">
                <a:solidFill>
                  <a:srgbClr val="333333"/>
                </a:solidFill>
                <a:effectLst/>
                <a:latin typeface="Merriweather"/>
              </a:rPr>
              <a:t> and </a:t>
            </a:r>
            <a:r>
              <a:rPr lang="en-US" sz="2400" b="0" i="0" dirty="0" err="1">
                <a:solidFill>
                  <a:srgbClr val="333333"/>
                </a:solidFill>
                <a:effectLst/>
                <a:latin typeface="Merriweather"/>
              </a:rPr>
              <a:t>categorised</a:t>
            </a:r>
            <a:r>
              <a:rPr lang="en-US" sz="2400" b="0" i="0" dirty="0">
                <a:solidFill>
                  <a:srgbClr val="333333"/>
                </a:solidFill>
                <a:effectLst/>
                <a:latin typeface="Merriweather"/>
              </a:rPr>
              <a:t>. Other areas of </a:t>
            </a:r>
            <a:r>
              <a:rPr lang="en-US" sz="2400" dirty="0">
                <a:solidFill>
                  <a:srgbClr val="333333"/>
                </a:solidFill>
                <a:latin typeface="Merriweather"/>
              </a:rPr>
              <a:t>application for </a:t>
            </a:r>
            <a:r>
              <a:rPr lang="en-US" sz="2400" b="0" i="0" dirty="0">
                <a:solidFill>
                  <a:srgbClr val="333333"/>
                </a:solidFill>
                <a:effectLst/>
                <a:latin typeface="Merriweather"/>
              </a:rPr>
              <a:t>Machine Learning include search engine ranking, combating cybercrime and preventing computer attacks.</a:t>
            </a:r>
            <a:br>
              <a:rPr lang="en-US" sz="2400" b="0" i="0" dirty="0">
                <a:solidFill>
                  <a:srgbClr val="333333"/>
                </a:solidFill>
                <a:effectLst/>
                <a:latin typeface="Merriweather"/>
              </a:rPr>
            </a:br>
            <a:br>
              <a:rPr lang="en-US" sz="2800" b="0" i="0" dirty="0">
                <a:solidFill>
                  <a:srgbClr val="333333"/>
                </a:solidFill>
                <a:effectLst/>
                <a:latin typeface="Fira Sans"/>
              </a:rPr>
            </a:br>
            <a:endParaRPr lang="en-US" sz="2400" dirty="0"/>
          </a:p>
        </p:txBody>
      </p:sp>
      <p:pic>
        <p:nvPicPr>
          <p:cNvPr id="3" name="10">
            <a:hlinkClick r:id="" action="ppaction://media"/>
            <a:extLst>
              <a:ext uri="{FF2B5EF4-FFF2-40B4-BE49-F238E27FC236}">
                <a16:creationId xmlns:a16="http://schemas.microsoft.com/office/drawing/2014/main" id="{EEA71D4F-FD06-4E07-9D9A-22F73DF42DC4}"/>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249382" y="304800"/>
            <a:ext cx="609600" cy="609600"/>
          </a:xfrm>
          <a:prstGeom prst="rect">
            <a:avLst/>
          </a:prstGeom>
        </p:spPr>
      </p:pic>
    </p:spTree>
    <p:extLst>
      <p:ext uri="{BB962C8B-B14F-4D97-AF65-F5344CB8AC3E}">
        <p14:creationId xmlns:p14="http://schemas.microsoft.com/office/powerpoint/2010/main" val="263545006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1812"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16FC4-69A2-4DC4-872A-1C3AE8FCFF21}"/>
              </a:ext>
            </a:extLst>
          </p:cNvPr>
          <p:cNvSpPr>
            <a:spLocks noGrp="1"/>
          </p:cNvSpPr>
          <p:nvPr>
            <p:ph type="title"/>
          </p:nvPr>
        </p:nvSpPr>
        <p:spPr>
          <a:xfrm>
            <a:off x="1351128" y="1951630"/>
            <a:ext cx="7922874" cy="1965277"/>
          </a:xfrm>
        </p:spPr>
        <p:txBody>
          <a:bodyPr>
            <a:normAutofit/>
          </a:bodyPr>
          <a:lstStyle/>
          <a:p>
            <a:r>
              <a:rPr lang="en-US" sz="2800" dirty="0"/>
              <a:t>Now we will talk about the main topic of the presentation “Machine Learning for 5G Future “.</a:t>
            </a:r>
          </a:p>
        </p:txBody>
      </p:sp>
      <p:pic>
        <p:nvPicPr>
          <p:cNvPr id="4" name="11">
            <a:hlinkClick r:id="" action="ppaction://media"/>
            <a:extLst>
              <a:ext uri="{FF2B5EF4-FFF2-40B4-BE49-F238E27FC236}">
                <a16:creationId xmlns:a16="http://schemas.microsoft.com/office/drawing/2014/main" id="{F1697915-8FF9-4425-A2E8-1E01FA958E59}"/>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304800" y="561109"/>
            <a:ext cx="609600" cy="609600"/>
          </a:xfrm>
          <a:prstGeom prst="rect">
            <a:avLst/>
          </a:prstGeom>
        </p:spPr>
      </p:pic>
    </p:spTree>
    <p:extLst>
      <p:ext uri="{BB962C8B-B14F-4D97-AF65-F5344CB8AC3E}">
        <p14:creationId xmlns:p14="http://schemas.microsoft.com/office/powerpoint/2010/main" val="62460243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28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928048"/>
            <a:ext cx="8596668" cy="5459104"/>
          </a:xfrm>
        </p:spPr>
        <p:txBody>
          <a:bodyPr>
            <a:normAutofit/>
          </a:bodyPr>
          <a:lstStyle/>
          <a:p>
            <a:r>
              <a:rPr lang="en-US" sz="2400" b="1" dirty="0">
                <a:solidFill>
                  <a:schemeClr val="tx1">
                    <a:lumMod val="75000"/>
                    <a:lumOff val="25000"/>
                  </a:schemeClr>
                </a:solidFill>
                <a:latin typeface="Calibri" panose="020F0502020204030204" pitchFamily="34" charset="0"/>
                <a:cs typeface="Calibri" panose="020F0502020204030204" pitchFamily="34" charset="0"/>
              </a:rPr>
              <a:t>Machine learning</a:t>
            </a:r>
            <a:r>
              <a:rPr lang="en-US" sz="2400" dirty="0">
                <a:solidFill>
                  <a:schemeClr val="tx1">
                    <a:lumMod val="75000"/>
                    <a:lumOff val="25000"/>
                  </a:schemeClr>
                </a:solidFill>
                <a:latin typeface="Calibri" panose="020F0502020204030204" pitchFamily="34" charset="0"/>
                <a:cs typeface="Calibri" panose="020F0502020204030204" pitchFamily="34" charset="0"/>
              </a:rPr>
              <a:t> shows promise to assist smarter use of network-generated data, enabling ICT network operators and service providers to adapt to changes in traffic patterns, security risks and user behavior . </a:t>
            </a:r>
            <a:r>
              <a:rPr lang="en-US" sz="2400" dirty="0">
                <a:solidFill>
                  <a:schemeClr val="tx1"/>
                </a:solidFill>
                <a:latin typeface="Calibri" panose="020F0502020204030204" pitchFamily="34" charset="0"/>
                <a:cs typeface="Calibri" panose="020F0502020204030204" pitchFamily="34" charset="0"/>
              </a:rPr>
              <a:t>An increased bandwidth, higher spectrum utilization and high data rates in 5G networks have also widen the threat and privacy landscape from personal device to the service provider network. Thus, the network should be smart enough to deal with these challenges in </a:t>
            </a:r>
            <a:r>
              <a:rPr lang="en-US" sz="2400" dirty="0" err="1">
                <a:solidFill>
                  <a:schemeClr val="tx1"/>
                </a:solidFill>
                <a:latin typeface="Calibri" panose="020F0502020204030204" pitchFamily="34" charset="0"/>
                <a:cs typeface="Calibri" panose="020F0502020204030204" pitchFamily="34" charset="0"/>
              </a:rPr>
              <a:t>realtime</a:t>
            </a:r>
            <a:r>
              <a:rPr lang="en-US" sz="2400" dirty="0">
                <a:solidFill>
                  <a:schemeClr val="tx1"/>
                </a:solidFill>
                <a:latin typeface="Calibri" panose="020F0502020204030204" pitchFamily="34" charset="0"/>
                <a:cs typeface="Calibri" panose="020F0502020204030204" pitchFamily="34" charset="0"/>
              </a:rPr>
              <a:t> and ML techniques could help model these robust dynamic algorithms that can help to detect network issues and provide with the possible solution in real-time. In the same way, ML(Machine Learning) protect the personal devices that are connected to the internet by providing adaptive security solutions that can tackle diverse network situations, threats, and attacks. </a:t>
            </a:r>
          </a:p>
        </p:txBody>
      </p:sp>
      <p:pic>
        <p:nvPicPr>
          <p:cNvPr id="4" name="12">
            <a:hlinkClick r:id="" action="ppaction://media"/>
            <a:extLst>
              <a:ext uri="{FF2B5EF4-FFF2-40B4-BE49-F238E27FC236}">
                <a16:creationId xmlns:a16="http://schemas.microsoft.com/office/drawing/2014/main" id="{A594FF0D-727C-4D37-971F-E35970852D54}"/>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67734" y="318448"/>
            <a:ext cx="609600" cy="609600"/>
          </a:xfrm>
          <a:prstGeom prst="rect">
            <a:avLst/>
          </a:prstGeom>
        </p:spPr>
      </p:pic>
    </p:spTree>
    <p:extLst>
      <p:ext uri="{BB962C8B-B14F-4D97-AF65-F5344CB8AC3E}">
        <p14:creationId xmlns:p14="http://schemas.microsoft.com/office/powerpoint/2010/main" val="23792951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841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723331"/>
            <a:ext cx="8596668" cy="5950423"/>
          </a:xfrm>
        </p:spPr>
        <p:txBody>
          <a:bodyPr>
            <a:normAutofit/>
          </a:bodyPr>
          <a:lstStyle/>
          <a:p>
            <a:r>
              <a:rPr lang="en-US" sz="2400" dirty="0">
                <a:solidFill>
                  <a:schemeClr val="tx1">
                    <a:lumMod val="75000"/>
                    <a:lumOff val="25000"/>
                  </a:schemeClr>
                </a:solidFill>
                <a:latin typeface="Calibri" panose="020F0502020204030204" pitchFamily="34" charset="0"/>
                <a:cs typeface="Calibri" panose="020F0502020204030204" pitchFamily="34" charset="0"/>
              </a:rPr>
              <a:t>In short to medium term plan, ML(Machine Learning) can be used to detect the threats and counter them with the robust and adaptive security algorithms. Whereas, in the long-term, a fully automated security mechanism is envisioned for timely response to threats and </a:t>
            </a:r>
            <a:r>
              <a:rPr lang="en-US" sz="2400" dirty="0" err="1">
                <a:solidFill>
                  <a:schemeClr val="tx1"/>
                </a:solidFill>
                <a:latin typeface="Calibri" panose="020F0502020204030204" pitchFamily="34" charset="0"/>
                <a:cs typeface="Calibri" panose="020F0502020204030204" pitchFamily="34" charset="0"/>
              </a:rPr>
              <a:t>attacks.The</a:t>
            </a:r>
            <a:r>
              <a:rPr lang="en-US" sz="2400" dirty="0">
                <a:solidFill>
                  <a:schemeClr val="tx1"/>
                </a:solidFill>
                <a:latin typeface="Calibri" panose="020F0502020204030204" pitchFamily="34" charset="0"/>
                <a:cs typeface="Calibri" panose="020F0502020204030204" pitchFamily="34" charset="0"/>
              </a:rPr>
              <a:t> 5G networks are expected to support much higher level heterogeneity (in terms of connected devices and networks) as compared to its predecessors. For instance, 5G networks support smart vehicles, smart homes, smart buildings and smart cities. Similarly, the Internet of Things (</a:t>
            </a:r>
            <a:r>
              <a:rPr lang="en-US" sz="2400" dirty="0" err="1">
                <a:solidFill>
                  <a:schemeClr val="tx1"/>
                </a:solidFill>
                <a:latin typeface="Calibri" panose="020F0502020204030204" pitchFamily="34" charset="0"/>
                <a:cs typeface="Calibri" panose="020F0502020204030204" pitchFamily="34" charset="0"/>
              </a:rPr>
              <a:t>IoT</a:t>
            </a:r>
            <a:r>
              <a:rPr lang="en-US" sz="2400" dirty="0">
                <a:solidFill>
                  <a:schemeClr val="tx1"/>
                </a:solidFill>
                <a:latin typeface="Calibri" panose="020F0502020204030204" pitchFamily="34" charset="0"/>
                <a:cs typeface="Calibri" panose="020F0502020204030204" pitchFamily="34" charset="0"/>
              </a:rPr>
              <a:t>) in 5G network structure will involve more robust and adaptive techniques to handle the critical security issues both at the network and device sides. The security of such networks will be much more complicated because of the outside intrusion as well as the local intrusion. </a:t>
            </a:r>
          </a:p>
        </p:txBody>
      </p:sp>
      <p:pic>
        <p:nvPicPr>
          <p:cNvPr id="4" name="13">
            <a:hlinkClick r:id="" action="ppaction://media"/>
            <a:extLst>
              <a:ext uri="{FF2B5EF4-FFF2-40B4-BE49-F238E27FC236}">
                <a16:creationId xmlns:a16="http://schemas.microsoft.com/office/drawing/2014/main" id="{FE7E113D-4B36-4EC9-8F92-E185BBD68A6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72534" y="260446"/>
            <a:ext cx="609600" cy="609600"/>
          </a:xfrm>
          <a:prstGeom prst="rect">
            <a:avLst/>
          </a:prstGeom>
        </p:spPr>
      </p:pic>
    </p:spTree>
    <p:extLst>
      <p:ext uri="{BB962C8B-B14F-4D97-AF65-F5344CB8AC3E}">
        <p14:creationId xmlns:p14="http://schemas.microsoft.com/office/powerpoint/2010/main" val="312417335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6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709683"/>
            <a:ext cx="8596668" cy="5540991"/>
          </a:xfrm>
        </p:spPr>
        <p:txBody>
          <a:bodyPr>
            <a:noAutofit/>
          </a:bodyPr>
          <a:lstStyle/>
          <a:p>
            <a:r>
              <a:rPr lang="en-US" sz="2400" dirty="0">
                <a:solidFill>
                  <a:schemeClr val="tx1"/>
                </a:solidFill>
                <a:latin typeface="Calibri" panose="020F0502020204030204" pitchFamily="34" charset="0"/>
                <a:cs typeface="Calibri" panose="020F0502020204030204" pitchFamily="34" charset="0"/>
              </a:rPr>
              <a:t> ML can provide solutions by classifying fragile security links in-between, for instance, identity, authentication, and assurance. The security and privacy in 5G-IoT will cover all the layers such as identity protection, privacy, and E2E protection. For instance, the key authentication framework from end-device to core network and on-ward to service provider, while concealing the key identifier is still a complex issue. We believe  ML can also play an important role in key authentication along with effectively minimizing the masquerading </a:t>
            </a:r>
            <a:r>
              <a:rPr lang="en-US" sz="2400" dirty="0" err="1">
                <a:solidFill>
                  <a:schemeClr val="tx1"/>
                </a:solidFill>
                <a:latin typeface="Calibri" panose="020F0502020204030204" pitchFamily="34" charset="0"/>
                <a:cs typeface="Calibri" panose="020F0502020204030204" pitchFamily="34" charset="0"/>
              </a:rPr>
              <a:t>attacks</a:t>
            </a:r>
            <a:r>
              <a:rPr lang="en-US" sz="2400" dirty="0" err="1">
                <a:solidFill>
                  <a:schemeClr val="tx1"/>
                </a:solidFill>
              </a:rPr>
              <a:t>.</a:t>
            </a:r>
            <a:r>
              <a:rPr lang="en-US" sz="2400" dirty="0" err="1">
                <a:solidFill>
                  <a:schemeClr val="tx1"/>
                </a:solidFill>
                <a:latin typeface="Calibri" panose="020F0502020204030204" pitchFamily="34" charset="0"/>
                <a:cs typeface="Calibri" panose="020F0502020204030204" pitchFamily="34" charset="0"/>
              </a:rPr>
              <a:t>Catering</a:t>
            </a:r>
            <a:r>
              <a:rPr lang="en-US" sz="2400" dirty="0">
                <a:solidFill>
                  <a:schemeClr val="tx1"/>
                </a:solidFill>
                <a:latin typeface="Calibri" panose="020F0502020204030204" pitchFamily="34" charset="0"/>
                <a:cs typeface="Calibri" panose="020F0502020204030204" pitchFamily="34" charset="0"/>
              </a:rPr>
              <a:t> for security and privacy of data from these different systems with uniquely different security requirements become a tedious task. Powerful  ML with overview of SBA and security requirements for different end-systems can detect and rectify these issues in real-time by classifying and clustering unusual threats. </a:t>
            </a:r>
          </a:p>
        </p:txBody>
      </p:sp>
      <p:pic>
        <p:nvPicPr>
          <p:cNvPr id="4" name="14">
            <a:hlinkClick r:id="" action="ppaction://media"/>
            <a:extLst>
              <a:ext uri="{FF2B5EF4-FFF2-40B4-BE49-F238E27FC236}">
                <a16:creationId xmlns:a16="http://schemas.microsoft.com/office/drawing/2014/main" id="{83987863-B70A-4E78-8B1B-2B226B9B3B50}"/>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221673" y="162428"/>
            <a:ext cx="609600" cy="609600"/>
          </a:xfrm>
          <a:prstGeom prst="rect">
            <a:avLst/>
          </a:prstGeom>
        </p:spPr>
      </p:pic>
    </p:spTree>
    <p:extLst>
      <p:ext uri="{BB962C8B-B14F-4D97-AF65-F5344CB8AC3E}">
        <p14:creationId xmlns:p14="http://schemas.microsoft.com/office/powerpoint/2010/main" val="7528095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743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1241946"/>
            <a:ext cx="8596668" cy="3234520"/>
          </a:xfrm>
        </p:spPr>
        <p:txBody>
          <a:bodyPr>
            <a:normAutofit/>
          </a:bodyPr>
          <a:lstStyle/>
          <a:p>
            <a:r>
              <a:rPr lang="en-US" sz="2400" dirty="0">
                <a:solidFill>
                  <a:schemeClr val="tx1"/>
                </a:solidFill>
                <a:latin typeface="Calibri" panose="020F0502020204030204" pitchFamily="34" charset="0"/>
                <a:cs typeface="Calibri" panose="020F0502020204030204" pitchFamily="34" charset="0"/>
              </a:rPr>
              <a:t>This, in turn, greatly assist the workforce skills shortage in information security industry. ML can help in developing security mechanisms by creating trust models, device security and data assurance to provide systematic security for the whole 5G-IoT network.</a:t>
            </a:r>
            <a:endParaRPr lang="en-US" sz="2400" dirty="0"/>
          </a:p>
        </p:txBody>
      </p:sp>
      <p:pic>
        <p:nvPicPr>
          <p:cNvPr id="4" name="15">
            <a:hlinkClick r:id="" action="ppaction://media"/>
            <a:extLst>
              <a:ext uri="{FF2B5EF4-FFF2-40B4-BE49-F238E27FC236}">
                <a16:creationId xmlns:a16="http://schemas.microsoft.com/office/drawing/2014/main" id="{C04E2514-04C2-4428-AB72-1DCF8A46345A}"/>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372534" y="200891"/>
            <a:ext cx="609600" cy="609600"/>
          </a:xfrm>
          <a:prstGeom prst="rect">
            <a:avLst/>
          </a:prstGeom>
        </p:spPr>
      </p:pic>
    </p:spTree>
    <p:extLst>
      <p:ext uri="{BB962C8B-B14F-4D97-AF65-F5344CB8AC3E}">
        <p14:creationId xmlns:p14="http://schemas.microsoft.com/office/powerpoint/2010/main" val="95980233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559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913" y="418531"/>
            <a:ext cx="8596668" cy="5586484"/>
          </a:xfrm>
        </p:spPr>
        <p:txBody>
          <a:bodyPr/>
          <a:lstStyle/>
          <a:p>
            <a:r>
              <a:rPr lang="en-US" dirty="0"/>
              <a:t>Machine Learning For 5G Future</a:t>
            </a:r>
          </a:p>
        </p:txBody>
      </p:sp>
      <p:pic>
        <p:nvPicPr>
          <p:cNvPr id="1026" name="Picture 2" descr="Machine learning for 5G and beyon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259" y="1198656"/>
            <a:ext cx="7214216" cy="5416317"/>
          </a:xfrm>
          <a:prstGeom prst="rect">
            <a:avLst/>
          </a:prstGeom>
          <a:noFill/>
          <a:extLst>
            <a:ext uri="{909E8E84-426E-40DD-AFC4-6F175D3DCCD1}">
              <a14:hiddenFill xmlns:a14="http://schemas.microsoft.com/office/drawing/2010/main">
                <a:solidFill>
                  <a:srgbClr val="FFFFFF"/>
                </a:solidFill>
              </a14:hiddenFill>
            </a:ext>
          </a:extLst>
        </p:spPr>
      </p:pic>
      <p:pic>
        <p:nvPicPr>
          <p:cNvPr id="4" name="16">
            <a:hlinkClick r:id="" action="ppaction://media"/>
            <a:extLst>
              <a:ext uri="{FF2B5EF4-FFF2-40B4-BE49-F238E27FC236}">
                <a16:creationId xmlns:a16="http://schemas.microsoft.com/office/drawing/2014/main" id="{A50BDDDC-FDA3-40D8-A71F-89D0B65F40EA}"/>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5"/>
          <a:stretch>
            <a:fillRect/>
          </a:stretch>
        </p:blipFill>
        <p:spPr>
          <a:xfrm>
            <a:off x="195113" y="113731"/>
            <a:ext cx="609600" cy="609600"/>
          </a:xfrm>
          <a:prstGeom prst="rect">
            <a:avLst/>
          </a:prstGeom>
        </p:spPr>
      </p:pic>
    </p:spTree>
    <p:extLst>
      <p:ext uri="{BB962C8B-B14F-4D97-AF65-F5344CB8AC3E}">
        <p14:creationId xmlns:p14="http://schemas.microsoft.com/office/powerpoint/2010/main" val="362768061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14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9361" y="2947916"/>
            <a:ext cx="3179930" cy="1610436"/>
          </a:xfrm>
        </p:spPr>
        <p:txBody>
          <a:bodyPr>
            <a:normAutofit/>
          </a:bodyPr>
          <a:lstStyle/>
          <a:p>
            <a:r>
              <a:rPr lang="en-US" sz="4800" dirty="0"/>
              <a:t>Thank You</a:t>
            </a:r>
          </a:p>
        </p:txBody>
      </p:sp>
      <p:pic>
        <p:nvPicPr>
          <p:cNvPr id="4" name="17">
            <a:hlinkClick r:id="" action="ppaction://media"/>
            <a:extLst>
              <a:ext uri="{FF2B5EF4-FFF2-40B4-BE49-F238E27FC236}">
                <a16:creationId xmlns:a16="http://schemas.microsoft.com/office/drawing/2014/main" id="{4721EB2C-14BB-4C01-B26D-CE03A0253F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62000" y="768928"/>
            <a:ext cx="609600" cy="609600"/>
          </a:xfrm>
          <a:prstGeom prst="rect">
            <a:avLst/>
          </a:prstGeom>
        </p:spPr>
      </p:pic>
    </p:spTree>
    <p:extLst>
      <p:ext uri="{BB962C8B-B14F-4D97-AF65-F5344CB8AC3E}">
        <p14:creationId xmlns:p14="http://schemas.microsoft.com/office/powerpoint/2010/main" val="126079456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83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A37A1-F826-43B8-91D7-426FF0B8A21F}"/>
              </a:ext>
            </a:extLst>
          </p:cNvPr>
          <p:cNvSpPr>
            <a:spLocks noGrp="1"/>
          </p:cNvSpPr>
          <p:nvPr>
            <p:ph type="title"/>
          </p:nvPr>
        </p:nvSpPr>
        <p:spPr>
          <a:xfrm>
            <a:off x="677334" y="1953491"/>
            <a:ext cx="8596668" cy="3300896"/>
          </a:xfrm>
        </p:spPr>
        <p:txBody>
          <a:bodyPr/>
          <a:lstStyle/>
          <a:p>
            <a:r>
              <a:rPr lang="en-US" dirty="0"/>
              <a:t>Before discussing “Machine Learning for 5G Future”, we will learn about 5G Network and Machine Learning ?</a:t>
            </a:r>
          </a:p>
        </p:txBody>
      </p:sp>
      <p:pic>
        <p:nvPicPr>
          <p:cNvPr id="4" name="2">
            <a:hlinkClick r:id="" action="ppaction://media"/>
            <a:extLst>
              <a:ext uri="{FF2B5EF4-FFF2-40B4-BE49-F238E27FC236}">
                <a16:creationId xmlns:a16="http://schemas.microsoft.com/office/drawing/2014/main" id="{092825E0-4C73-445A-A92A-CBD89B8AFBB5}"/>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372534" y="225187"/>
            <a:ext cx="609600" cy="609600"/>
          </a:xfrm>
          <a:prstGeom prst="rect">
            <a:avLst/>
          </a:prstGeom>
        </p:spPr>
      </p:pic>
    </p:spTree>
    <p:extLst>
      <p:ext uri="{BB962C8B-B14F-4D97-AF65-F5344CB8AC3E}">
        <p14:creationId xmlns:p14="http://schemas.microsoft.com/office/powerpoint/2010/main" val="86747488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73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3EED3-A78D-447A-83ED-1265A6E2E03F}"/>
              </a:ext>
            </a:extLst>
          </p:cNvPr>
          <p:cNvSpPr>
            <a:spLocks noGrp="1"/>
          </p:cNvSpPr>
          <p:nvPr>
            <p:ph type="title"/>
          </p:nvPr>
        </p:nvSpPr>
        <p:spPr>
          <a:xfrm>
            <a:off x="677334" y="609600"/>
            <a:ext cx="8596668" cy="5985164"/>
          </a:xfrm>
        </p:spPr>
        <p:txBody>
          <a:bodyPr>
            <a:normAutofit/>
          </a:bodyPr>
          <a:lstStyle/>
          <a:p>
            <a:pPr marL="571500" indent="-571500">
              <a:buFont typeface="Wingdings" panose="05000000000000000000" pitchFamily="2" charset="2"/>
              <a:buChar char="q"/>
            </a:pPr>
            <a:r>
              <a:rPr lang="en-US" b="1" i="0" cap="all" dirty="0">
                <a:solidFill>
                  <a:srgbClr val="82BB21"/>
                </a:solidFill>
                <a:effectLst/>
                <a:latin typeface="Open Sans"/>
              </a:rPr>
              <a:t>WHAT IS 5G?</a:t>
            </a:r>
            <a:br>
              <a:rPr lang="en-US" b="1" i="0" cap="all" dirty="0">
                <a:solidFill>
                  <a:srgbClr val="82BB21"/>
                </a:solidFill>
                <a:effectLst/>
                <a:latin typeface="Open Sans"/>
              </a:rPr>
            </a:br>
            <a:br>
              <a:rPr lang="en-US" b="1" i="0" cap="all" dirty="0">
                <a:solidFill>
                  <a:srgbClr val="82BB21"/>
                </a:solidFill>
                <a:effectLst/>
                <a:latin typeface="Open Sans"/>
              </a:rPr>
            </a:br>
            <a:r>
              <a:rPr lang="en-US" sz="2000" b="0" i="0" dirty="0">
                <a:solidFill>
                  <a:srgbClr val="333333"/>
                </a:solidFill>
                <a:effectLst/>
                <a:latin typeface="Open Sans"/>
              </a:rPr>
              <a:t>5G is the 5th generation of mobile networks, a significant evolution of todays 4G LTE networks.  5G has been designed to meet the very large growth in data and connectivity of today’s modern society, the internet of things with billions of connected devices, and tomorrow’s innovations. 5G will initially operate in conjunction with existing 4G networks before evolving to fully standalone networks in subsequent releases and coverage expansions</a:t>
            </a:r>
            <a:br>
              <a:rPr lang="en-US" sz="2000" b="0" i="0" dirty="0">
                <a:solidFill>
                  <a:srgbClr val="333333"/>
                </a:solidFill>
                <a:effectLst/>
                <a:latin typeface="Open Sans"/>
              </a:rPr>
            </a:br>
            <a:r>
              <a:rPr lang="en-US" sz="2000" b="0" i="0" dirty="0">
                <a:solidFill>
                  <a:srgbClr val="333333"/>
                </a:solidFill>
                <a:effectLst/>
                <a:latin typeface="Open Sans"/>
              </a:rPr>
              <a:t>In addition to delivering faster connections and greater capacity, a very important advantage of 5G is the fast response time referred to as latency.</a:t>
            </a:r>
            <a:br>
              <a:rPr lang="en-US" sz="2000" dirty="0"/>
            </a:br>
            <a:r>
              <a:rPr lang="en-US" sz="2000" b="0" i="0" dirty="0">
                <a:solidFill>
                  <a:srgbClr val="333333"/>
                </a:solidFill>
                <a:effectLst/>
                <a:latin typeface="Open Sans"/>
              </a:rPr>
              <a:t>Latency is the time taken for devices to respond to each other over the wireless network. 3G networks had a typical response time of 100 milliseconds, 4G is around 30 milliseconds and 5G will be as low as </a:t>
            </a:r>
            <a:br>
              <a:rPr lang="en-US" sz="2000" dirty="0"/>
            </a:br>
            <a:r>
              <a:rPr lang="en-US" sz="2000" b="0" i="0" dirty="0">
                <a:solidFill>
                  <a:srgbClr val="333333"/>
                </a:solidFill>
                <a:effectLst/>
                <a:latin typeface="Open Sans"/>
              </a:rPr>
              <a:t>1 millisecond. This is virtually instantaneous opening up a new world of connected applications.</a:t>
            </a:r>
            <a:endParaRPr lang="en-US" sz="2000" dirty="0"/>
          </a:p>
        </p:txBody>
      </p:sp>
      <p:pic>
        <p:nvPicPr>
          <p:cNvPr id="4" name="3">
            <a:hlinkClick r:id="" action="ppaction://media"/>
            <a:extLst>
              <a:ext uri="{FF2B5EF4-FFF2-40B4-BE49-F238E27FC236}">
                <a16:creationId xmlns:a16="http://schemas.microsoft.com/office/drawing/2014/main" id="{4C8C5476-FFC8-4396-97F0-3094879CA86E}"/>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372534" y="263236"/>
            <a:ext cx="609600" cy="609600"/>
          </a:xfrm>
          <a:prstGeom prst="rect">
            <a:avLst/>
          </a:prstGeom>
        </p:spPr>
      </p:pic>
    </p:spTree>
    <p:extLst>
      <p:ext uri="{BB962C8B-B14F-4D97-AF65-F5344CB8AC3E}">
        <p14:creationId xmlns:p14="http://schemas.microsoft.com/office/powerpoint/2010/main" val="21520485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976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MF - 5G Explained - How 5G Works">
            <a:extLst>
              <a:ext uri="{FF2B5EF4-FFF2-40B4-BE49-F238E27FC236}">
                <a16:creationId xmlns:a16="http://schemas.microsoft.com/office/drawing/2014/main" id="{E5AD6BFB-BC18-4956-8AD6-76C8BFDD65DC}"/>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374073" y="126286"/>
            <a:ext cx="9144000" cy="6537750"/>
          </a:xfrm>
          <a:prstGeom prst="rect">
            <a:avLst/>
          </a:prstGeom>
          <a:noFill/>
          <a:extLst>
            <a:ext uri="{909E8E84-426E-40DD-AFC4-6F175D3DCCD1}">
              <a14:hiddenFill xmlns:a14="http://schemas.microsoft.com/office/drawing/2010/main">
                <a:solidFill>
                  <a:srgbClr val="FFFFFF"/>
                </a:solidFill>
              </a14:hiddenFill>
            </a:ext>
          </a:extLst>
        </p:spPr>
      </p:pic>
      <p:pic>
        <p:nvPicPr>
          <p:cNvPr id="3" name="4">
            <a:hlinkClick r:id="" action="ppaction://media"/>
            <a:extLst>
              <a:ext uri="{FF2B5EF4-FFF2-40B4-BE49-F238E27FC236}">
                <a16:creationId xmlns:a16="http://schemas.microsoft.com/office/drawing/2014/main" id="{68CAFFF7-0302-4F51-BF5C-A51D43D74027}"/>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5"/>
          <a:stretch>
            <a:fillRect/>
          </a:stretch>
        </p:blipFill>
        <p:spPr>
          <a:xfrm>
            <a:off x="55418" y="126286"/>
            <a:ext cx="609600" cy="609600"/>
          </a:xfrm>
          <a:prstGeom prst="rect">
            <a:avLst/>
          </a:prstGeom>
        </p:spPr>
      </p:pic>
    </p:spTree>
    <p:extLst>
      <p:ext uri="{BB962C8B-B14F-4D97-AF65-F5344CB8AC3E}">
        <p14:creationId xmlns:p14="http://schemas.microsoft.com/office/powerpoint/2010/main" val="364743730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84BB3-76D6-47D1-B5EB-228CB4D3BB42}"/>
              </a:ext>
            </a:extLst>
          </p:cNvPr>
          <p:cNvSpPr>
            <a:spLocks noGrp="1"/>
          </p:cNvSpPr>
          <p:nvPr>
            <p:ph type="title"/>
          </p:nvPr>
        </p:nvSpPr>
        <p:spPr>
          <a:xfrm>
            <a:off x="677334" y="180109"/>
            <a:ext cx="8596668" cy="595745"/>
          </a:xfrm>
        </p:spPr>
        <p:txBody>
          <a:bodyPr>
            <a:normAutofit fontScale="90000"/>
          </a:bodyPr>
          <a:lstStyle/>
          <a:p>
            <a:pPr marL="571500" indent="-571500">
              <a:buFont typeface="Wingdings" panose="05000000000000000000" pitchFamily="2" charset="2"/>
              <a:buChar char="q"/>
            </a:pPr>
            <a:r>
              <a:rPr lang="en-US" b="1" i="0" cap="all" dirty="0">
                <a:solidFill>
                  <a:srgbClr val="82BB21"/>
                </a:solidFill>
                <a:effectLst/>
                <a:latin typeface="Open Sans"/>
              </a:rPr>
              <a:t> 5G </a:t>
            </a:r>
            <a:r>
              <a:rPr lang="en-US" b="1" cap="all" dirty="0">
                <a:solidFill>
                  <a:srgbClr val="82BB21"/>
                </a:solidFill>
                <a:latin typeface="Open Sans"/>
              </a:rPr>
              <a:t>Network Security :</a:t>
            </a:r>
            <a:br>
              <a:rPr lang="en-US" b="1" i="0" cap="all" dirty="0">
                <a:solidFill>
                  <a:srgbClr val="82BB21"/>
                </a:solidFill>
                <a:effectLst/>
                <a:latin typeface="Open Sans"/>
              </a:rPr>
            </a:br>
            <a:endParaRPr lang="en-US" dirty="0"/>
          </a:p>
        </p:txBody>
      </p:sp>
      <p:sp>
        <p:nvSpPr>
          <p:cNvPr id="3" name="Content Placeholder 2">
            <a:extLst>
              <a:ext uri="{FF2B5EF4-FFF2-40B4-BE49-F238E27FC236}">
                <a16:creationId xmlns:a16="http://schemas.microsoft.com/office/drawing/2014/main" id="{17B3DDBA-BF15-4E11-8592-B2E34E846E0D}"/>
              </a:ext>
            </a:extLst>
          </p:cNvPr>
          <p:cNvSpPr>
            <a:spLocks noGrp="1"/>
          </p:cNvSpPr>
          <p:nvPr>
            <p:ph idx="1"/>
          </p:nvPr>
        </p:nvSpPr>
        <p:spPr>
          <a:xfrm>
            <a:off x="1162244" y="1059122"/>
            <a:ext cx="8596668" cy="5189278"/>
          </a:xfrm>
        </p:spPr>
        <p:txBody>
          <a:bodyPr>
            <a:normAutofit lnSpcReduction="10000"/>
          </a:bodyPr>
          <a:lstStyle/>
          <a:p>
            <a:pPr marL="0" indent="0">
              <a:buNone/>
            </a:pPr>
            <a:r>
              <a:rPr lang="en-US" dirty="0">
                <a:latin typeface="Calibri" panose="020F0502020204030204" pitchFamily="34" charset="0"/>
                <a:cs typeface="Calibri" panose="020F0502020204030204" pitchFamily="34" charset="0"/>
              </a:rPr>
              <a:t>The 3GPP(</a:t>
            </a:r>
            <a:r>
              <a:rPr lang="en-US" b="1" dirty="0"/>
              <a:t>3rd Generation Partnership Project</a:t>
            </a:r>
            <a:r>
              <a:rPr lang="en-US" dirty="0"/>
              <a:t> )</a:t>
            </a:r>
            <a:r>
              <a:rPr lang="en-US" dirty="0">
                <a:latin typeface="Calibri" panose="020F0502020204030204" pitchFamily="34" charset="0"/>
                <a:cs typeface="Calibri" panose="020F0502020204030204" pitchFamily="34" charset="0"/>
              </a:rPr>
              <a:t> Technical Specifications Group Services &amp; Systems Aspects (TSG SA3) in its Release 14 highlighted the 17 key threat / areas and possible solutions for security architecture of 5G networks. The security architecture, procedures and requirements for 5G systems were then formulated in Release 15 (R15) in June 2019 [4]. The R15 includes security standards for standalone and non-standalone Enhanced Mobile Broadband scenarios, whereas, upcoming R16 and R17 will be focusing on security standards for massive Machine Type Communication and Ultra Reliable Low Latency Communications. The new security features aims to provide E2E security along with flexibility of incorporating multiple authentication frameworks, and </a:t>
            </a:r>
            <a:r>
              <a:rPr lang="en-US" dirty="0" err="1">
                <a:latin typeface="Calibri" panose="020F0502020204030204" pitchFamily="34" charset="0"/>
                <a:cs typeface="Calibri" panose="020F0502020204030204" pitchFamily="34" charset="0"/>
              </a:rPr>
              <a:t>higherlayer</a:t>
            </a:r>
            <a:r>
              <a:rPr lang="en-US" dirty="0">
                <a:latin typeface="Calibri" panose="020F0502020204030204" pitchFamily="34" charset="0"/>
                <a:cs typeface="Calibri" panose="020F0502020204030204" pitchFamily="34" charset="0"/>
              </a:rPr>
              <a:t> security protocols to support security for Service Based Architecture (SBA) in 5G. The SBA and network slicing in 5G networks allows higher modularity in the design measure of security protocols. The E2E security architecture can be segregated into two groups. The first one named Network Access Security defines procedure and requirements of securely connecting end-device to radio access network. These procedures secure the device connectivity from end device and edge/RAN domains threats . From hereon, ensuring protection of data and privacy from access network to core network and beyond can be referred as Network Domain Security. Highly software-centric and dynamic 5G network architecture where user data is traversing through several network slices and layers, also require agile, adaptive and robust security management and automation</a:t>
            </a:r>
          </a:p>
        </p:txBody>
      </p:sp>
      <p:pic>
        <p:nvPicPr>
          <p:cNvPr id="5" name="5">
            <a:hlinkClick r:id="" action="ppaction://media"/>
            <a:extLst>
              <a:ext uri="{FF2B5EF4-FFF2-40B4-BE49-F238E27FC236}">
                <a16:creationId xmlns:a16="http://schemas.microsoft.com/office/drawing/2014/main" id="{B5E42E17-A25E-4552-AD88-34551954DBC1}"/>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193964" y="307888"/>
            <a:ext cx="609600" cy="609600"/>
          </a:xfrm>
          <a:prstGeom prst="rect">
            <a:avLst/>
          </a:prstGeom>
        </p:spPr>
      </p:pic>
    </p:spTree>
    <p:extLst>
      <p:ext uri="{BB962C8B-B14F-4D97-AF65-F5344CB8AC3E}">
        <p14:creationId xmlns:p14="http://schemas.microsoft.com/office/powerpoint/2010/main" val="407205827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273"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5764C-AB6E-4AEC-A38F-8435DE625968}"/>
              </a:ext>
            </a:extLst>
          </p:cNvPr>
          <p:cNvSpPr>
            <a:spLocks noGrp="1"/>
          </p:cNvSpPr>
          <p:nvPr>
            <p:ph type="title"/>
          </p:nvPr>
        </p:nvSpPr>
        <p:spPr/>
        <p:txBody>
          <a:bodyPr>
            <a:noAutofit/>
          </a:bodyPr>
          <a:lstStyle/>
          <a:p>
            <a:r>
              <a:rPr lang="en-US" sz="2000" b="0" i="0" dirty="0">
                <a:solidFill>
                  <a:srgbClr val="00B050"/>
                </a:solidFill>
                <a:effectLst/>
                <a:latin typeface="Open Sans"/>
              </a:rPr>
              <a:t>5G will keep us connected in tomorrow’s smart cities, smart homes and smart schools, and enable opportunities that we haven’t even thought of yet.</a:t>
            </a:r>
            <a:br>
              <a:rPr lang="en-US" sz="2000" b="0" i="0" dirty="0">
                <a:solidFill>
                  <a:srgbClr val="00B050"/>
                </a:solidFill>
                <a:effectLst/>
                <a:latin typeface="Open Sans"/>
              </a:rPr>
            </a:br>
            <a:br>
              <a:rPr lang="en-US" sz="2000" dirty="0">
                <a:solidFill>
                  <a:srgbClr val="00B050"/>
                </a:solidFill>
              </a:rPr>
            </a:br>
            <a:endParaRPr lang="en-US" sz="2000" dirty="0">
              <a:solidFill>
                <a:srgbClr val="00B050"/>
              </a:solidFill>
            </a:endParaRPr>
          </a:p>
        </p:txBody>
      </p:sp>
      <p:pic>
        <p:nvPicPr>
          <p:cNvPr id="2050" name="Picture 2">
            <a:extLst>
              <a:ext uri="{FF2B5EF4-FFF2-40B4-BE49-F238E27FC236}">
                <a16:creationId xmlns:a16="http://schemas.microsoft.com/office/drawing/2014/main" id="{6D9FC7C1-3BE3-4C17-A1B4-1AB1153A65BE}"/>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810569" y="1620982"/>
            <a:ext cx="8596668" cy="4932218"/>
          </a:xfrm>
          <a:prstGeom prst="rect">
            <a:avLst/>
          </a:prstGeom>
          <a:noFill/>
          <a:extLst>
            <a:ext uri="{909E8E84-426E-40DD-AFC4-6F175D3DCCD1}">
              <a14:hiddenFill xmlns:a14="http://schemas.microsoft.com/office/drawing/2010/main">
                <a:solidFill>
                  <a:srgbClr val="FFFFFF"/>
                </a:solidFill>
              </a14:hiddenFill>
            </a:ext>
          </a:extLst>
        </p:spPr>
      </p:pic>
      <p:pic>
        <p:nvPicPr>
          <p:cNvPr id="4" name="6">
            <a:hlinkClick r:id="" action="ppaction://media"/>
            <a:extLst>
              <a:ext uri="{FF2B5EF4-FFF2-40B4-BE49-F238E27FC236}">
                <a16:creationId xmlns:a16="http://schemas.microsoft.com/office/drawing/2014/main" id="{21A768BF-3252-453C-9D19-9FBCEFBE6BCC}"/>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5"/>
          <a:stretch>
            <a:fillRect/>
          </a:stretch>
        </p:blipFill>
        <p:spPr>
          <a:xfrm>
            <a:off x="67734" y="304800"/>
            <a:ext cx="609600" cy="609600"/>
          </a:xfrm>
          <a:prstGeom prst="rect">
            <a:avLst/>
          </a:prstGeom>
        </p:spPr>
      </p:pic>
    </p:spTree>
    <p:extLst>
      <p:ext uri="{BB962C8B-B14F-4D97-AF65-F5344CB8AC3E}">
        <p14:creationId xmlns:p14="http://schemas.microsoft.com/office/powerpoint/2010/main" val="205269466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8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3D53B2B-F7EB-45F3-B9CA-3526C76C7DA9}"/>
              </a:ext>
            </a:extLst>
          </p:cNvPr>
          <p:cNvSpPr>
            <a:spLocks noGrp="1"/>
          </p:cNvSpPr>
          <p:nvPr>
            <p:ph type="title"/>
          </p:nvPr>
        </p:nvSpPr>
        <p:spPr>
          <a:xfrm>
            <a:off x="678872" y="630382"/>
            <a:ext cx="10439401" cy="5597236"/>
          </a:xfrm>
        </p:spPr>
        <p:txBody>
          <a:bodyPr>
            <a:normAutofit fontScale="90000"/>
          </a:bodyPr>
          <a:lstStyle/>
          <a:p>
            <a:pPr marL="571500" indent="-571500" algn="l">
              <a:buFont typeface="Wingdings" panose="05000000000000000000" pitchFamily="2" charset="2"/>
              <a:buChar char="q"/>
            </a:pPr>
            <a:r>
              <a:rPr lang="en-US" sz="4000" dirty="0">
                <a:solidFill>
                  <a:srgbClr val="00B050"/>
                </a:solidFill>
              </a:rPr>
              <a:t>What is Machine learning?</a:t>
            </a:r>
            <a:br>
              <a:rPr lang="en-US" sz="4000" dirty="0">
                <a:solidFill>
                  <a:srgbClr val="00B050"/>
                </a:solidFill>
              </a:rPr>
            </a:br>
            <a:br>
              <a:rPr lang="en-US" sz="3200" dirty="0">
                <a:solidFill>
                  <a:srgbClr val="00B050"/>
                </a:solidFill>
              </a:rPr>
            </a:br>
            <a:r>
              <a:rPr lang="en-US" sz="2700" b="0" i="0" dirty="0">
                <a:solidFill>
                  <a:srgbClr val="333333"/>
                </a:solidFill>
                <a:effectLst/>
                <a:latin typeface="Calibri" panose="020F0502020204030204" pitchFamily="34" charset="0"/>
                <a:cs typeface="Calibri" panose="020F0502020204030204" pitchFamily="34" charset="0"/>
              </a:rPr>
              <a:t>Machine learning is an application of artificial intelligence (AI) that provides systems the ability to automatically learn and improve from experience without being explicitly programmed. </a:t>
            </a:r>
            <a:r>
              <a:rPr lang="en-US" sz="2700" b="1" i="0" dirty="0">
                <a:solidFill>
                  <a:srgbClr val="333333"/>
                </a:solidFill>
                <a:effectLst/>
                <a:latin typeface="Calibri" panose="020F0502020204030204" pitchFamily="34" charset="0"/>
                <a:cs typeface="Calibri" panose="020F0502020204030204" pitchFamily="34" charset="0"/>
              </a:rPr>
              <a:t>Machine learning focuses on the development of computer programs</a:t>
            </a:r>
            <a:r>
              <a:rPr lang="en-US" sz="2700" b="0" i="0" dirty="0">
                <a:solidFill>
                  <a:srgbClr val="333333"/>
                </a:solidFill>
                <a:effectLst/>
                <a:latin typeface="Calibri" panose="020F0502020204030204" pitchFamily="34" charset="0"/>
                <a:cs typeface="Calibri" panose="020F0502020204030204" pitchFamily="34" charset="0"/>
              </a:rPr>
              <a:t> that can access data and use it learn for themselves.</a:t>
            </a:r>
            <a:br>
              <a:rPr lang="en-US" sz="2700" b="0" i="0" dirty="0">
                <a:solidFill>
                  <a:srgbClr val="333333"/>
                </a:solidFill>
                <a:effectLst/>
                <a:latin typeface="Calibri" panose="020F0502020204030204" pitchFamily="34" charset="0"/>
                <a:cs typeface="Calibri" panose="020F0502020204030204" pitchFamily="34" charset="0"/>
              </a:rPr>
            </a:br>
            <a:r>
              <a:rPr lang="en-US" sz="2700" b="0" i="0" dirty="0">
                <a:solidFill>
                  <a:srgbClr val="333333"/>
                </a:solidFill>
                <a:effectLst/>
                <a:latin typeface="Calibri" panose="020F0502020204030204" pitchFamily="34" charset="0"/>
                <a:cs typeface="Calibri" panose="020F0502020204030204" pitchFamily="34" charset="0"/>
              </a:rPr>
              <a:t>The process of learning begins with observations or data, such as examples, direct experience, or instruction, in order to look for patterns in data and make better decisions in the future based on the examples that we provide. </a:t>
            </a:r>
            <a:r>
              <a:rPr lang="en-US" sz="2700" b="1" i="0" dirty="0">
                <a:solidFill>
                  <a:srgbClr val="333333"/>
                </a:solidFill>
                <a:effectLst/>
                <a:latin typeface="Calibri" panose="020F0502020204030204" pitchFamily="34" charset="0"/>
                <a:cs typeface="Calibri" panose="020F0502020204030204" pitchFamily="34" charset="0"/>
              </a:rPr>
              <a:t>The primary aim is to allow the computers learn automatically</a:t>
            </a:r>
            <a:r>
              <a:rPr lang="en-US" sz="2700" b="0" i="0" dirty="0">
                <a:solidFill>
                  <a:srgbClr val="333333"/>
                </a:solidFill>
                <a:effectLst/>
                <a:latin typeface="Calibri" panose="020F0502020204030204" pitchFamily="34" charset="0"/>
                <a:cs typeface="Calibri" panose="020F0502020204030204" pitchFamily="34" charset="0"/>
              </a:rPr>
              <a:t> without human intervention or assistance and adjust actions accordingly.</a:t>
            </a:r>
            <a:br>
              <a:rPr lang="en-US" sz="3100" b="0" i="0" dirty="0">
                <a:solidFill>
                  <a:srgbClr val="333333"/>
                </a:solidFill>
                <a:effectLst/>
                <a:latin typeface="Montserrat"/>
              </a:rPr>
            </a:br>
            <a:endParaRPr lang="en-US" sz="3100" dirty="0">
              <a:solidFill>
                <a:srgbClr val="00B050"/>
              </a:solidFill>
            </a:endParaRPr>
          </a:p>
        </p:txBody>
      </p:sp>
      <p:pic>
        <p:nvPicPr>
          <p:cNvPr id="3" name="7">
            <a:hlinkClick r:id="" action="ppaction://media"/>
            <a:extLst>
              <a:ext uri="{FF2B5EF4-FFF2-40B4-BE49-F238E27FC236}">
                <a16:creationId xmlns:a16="http://schemas.microsoft.com/office/drawing/2014/main" id="{B6C28F0C-9C55-49EB-8799-91EBA393FAF1}"/>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207818" y="325582"/>
            <a:ext cx="609600" cy="609600"/>
          </a:xfrm>
          <a:prstGeom prst="rect">
            <a:avLst/>
          </a:prstGeom>
        </p:spPr>
      </p:pic>
    </p:spTree>
    <p:extLst>
      <p:ext uri="{BB962C8B-B14F-4D97-AF65-F5344CB8AC3E}">
        <p14:creationId xmlns:p14="http://schemas.microsoft.com/office/powerpoint/2010/main" val="10547420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42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48CB2-78D4-414B-A7E7-A24D3D21CF4B}"/>
              </a:ext>
            </a:extLst>
          </p:cNvPr>
          <p:cNvSpPr>
            <a:spLocks noGrp="1"/>
          </p:cNvSpPr>
          <p:nvPr>
            <p:ph type="ctrTitle"/>
          </p:nvPr>
        </p:nvSpPr>
        <p:spPr>
          <a:xfrm>
            <a:off x="526472" y="-1316183"/>
            <a:ext cx="9601199" cy="3685310"/>
          </a:xfrm>
        </p:spPr>
        <p:txBody>
          <a:bodyPr>
            <a:noAutofit/>
          </a:bodyPr>
          <a:lstStyle/>
          <a:p>
            <a:pPr marL="457200" indent="-457200" algn="l">
              <a:buFont typeface="Wingdings" panose="05000000000000000000" pitchFamily="2" charset="2"/>
              <a:buChar char="Ø"/>
            </a:pPr>
            <a:r>
              <a:rPr lang="en-US" sz="2800" b="0" i="0" dirty="0">
                <a:solidFill>
                  <a:srgbClr val="00B050"/>
                </a:solidFill>
                <a:effectLst/>
                <a:latin typeface="Fira Sans"/>
              </a:rPr>
              <a:t>Types of Machine Learning :</a:t>
            </a:r>
            <a:br>
              <a:rPr lang="en-US" sz="2800" b="0" i="0" dirty="0">
                <a:solidFill>
                  <a:srgbClr val="00B050"/>
                </a:solidFill>
                <a:effectLst/>
                <a:latin typeface="Fira Sans"/>
              </a:rPr>
            </a:br>
            <a:br>
              <a:rPr lang="en-US" sz="2800" b="0" i="0" dirty="0">
                <a:solidFill>
                  <a:srgbClr val="333333"/>
                </a:solidFill>
                <a:effectLst/>
                <a:latin typeface="Fira Sans"/>
              </a:rPr>
            </a:br>
            <a:r>
              <a:rPr lang="en-US" sz="2000" b="0" i="0" dirty="0">
                <a:solidFill>
                  <a:srgbClr val="333333"/>
                </a:solidFill>
                <a:effectLst/>
                <a:latin typeface="Merriweather"/>
              </a:rPr>
              <a:t>Basically, algorithms play an important role in Machine Learning: On the one hand, they are responsible for recognizing patterns and on the other hand, they can generate solutions. Algorithms can be divided into different categories:</a:t>
            </a:r>
            <a:br>
              <a:rPr lang="en-US" sz="2000" b="0" i="0" dirty="0">
                <a:solidFill>
                  <a:srgbClr val="333333"/>
                </a:solidFill>
                <a:effectLst/>
                <a:latin typeface="Merriweather"/>
              </a:rPr>
            </a:br>
            <a:endParaRPr lang="en-US" sz="2000" dirty="0">
              <a:solidFill>
                <a:srgbClr val="00B050"/>
              </a:solidFill>
            </a:endParaRPr>
          </a:p>
        </p:txBody>
      </p:sp>
      <p:sp>
        <p:nvSpPr>
          <p:cNvPr id="3" name="Subtitle 2">
            <a:extLst>
              <a:ext uri="{FF2B5EF4-FFF2-40B4-BE49-F238E27FC236}">
                <a16:creationId xmlns:a16="http://schemas.microsoft.com/office/drawing/2014/main" id="{58C97FBA-7009-47EE-A337-957E627C5E94}"/>
              </a:ext>
            </a:extLst>
          </p:cNvPr>
          <p:cNvSpPr>
            <a:spLocks noGrp="1"/>
          </p:cNvSpPr>
          <p:nvPr>
            <p:ph type="subTitle" idx="1"/>
          </p:nvPr>
        </p:nvSpPr>
        <p:spPr>
          <a:xfrm>
            <a:off x="1025236" y="2064326"/>
            <a:ext cx="9102435" cy="4433455"/>
          </a:xfrm>
        </p:spPr>
        <p:txBody>
          <a:bodyPr>
            <a:normAutofit lnSpcReduction="10000"/>
          </a:bodyPr>
          <a:lstStyle/>
          <a:p>
            <a:pPr marL="342900" indent="-342900" algn="l">
              <a:buFont typeface="Wingdings" panose="05000000000000000000" pitchFamily="2" charset="2"/>
              <a:buChar char="§"/>
            </a:pPr>
            <a:r>
              <a:rPr lang="en-US" b="1" i="0" dirty="0">
                <a:solidFill>
                  <a:srgbClr val="333333"/>
                </a:solidFill>
                <a:effectLst/>
                <a:latin typeface="Merriweather"/>
              </a:rPr>
              <a:t>Supervised learning :</a:t>
            </a:r>
            <a:r>
              <a:rPr lang="en-US" b="0" i="0" dirty="0">
                <a:solidFill>
                  <a:srgbClr val="333333"/>
                </a:solidFill>
                <a:effectLst/>
                <a:latin typeface="Merriweather"/>
              </a:rPr>
              <a:t> </a:t>
            </a:r>
            <a:r>
              <a:rPr lang="en-US" sz="2000" b="0" i="0" dirty="0">
                <a:solidFill>
                  <a:srgbClr val="333333"/>
                </a:solidFill>
                <a:effectLst/>
                <a:latin typeface="Merriweather"/>
              </a:rPr>
              <a:t>In the course of monitored learning, The aim is to train the system in the context of successive calculations with different inputs and outputs and to establish connections.</a:t>
            </a:r>
          </a:p>
          <a:p>
            <a:pPr marL="342900" indent="-342900" algn="l">
              <a:buFont typeface="Wingdings" panose="05000000000000000000" pitchFamily="2" charset="2"/>
              <a:buChar char="§"/>
            </a:pPr>
            <a:r>
              <a:rPr lang="en-US" b="1" i="0" dirty="0">
                <a:solidFill>
                  <a:srgbClr val="333333"/>
                </a:solidFill>
                <a:effectLst/>
                <a:latin typeface="Merriweather"/>
              </a:rPr>
              <a:t>Unsupervised learning : </a:t>
            </a:r>
            <a:r>
              <a:rPr lang="en-US" sz="2000" b="0" i="0" dirty="0">
                <a:solidFill>
                  <a:srgbClr val="333333"/>
                </a:solidFill>
                <a:effectLst/>
                <a:latin typeface="Merriweather"/>
              </a:rPr>
              <a:t>In unsupervised learning, artificial intelligence learns without predefined target values and without rewards. It is mainly used for learning segmentation .</a:t>
            </a:r>
          </a:p>
          <a:p>
            <a:pPr marL="342900" indent="-342900" algn="l">
              <a:buFont typeface="Wingdings" panose="05000000000000000000" pitchFamily="2" charset="2"/>
              <a:buChar char="§"/>
            </a:pPr>
            <a:r>
              <a:rPr lang="en-US" b="1" i="0" dirty="0">
                <a:solidFill>
                  <a:srgbClr val="333333"/>
                </a:solidFill>
                <a:effectLst/>
                <a:latin typeface="Merriweather"/>
              </a:rPr>
              <a:t>Partially supervised learning : </a:t>
            </a:r>
            <a:r>
              <a:rPr lang="en-US" sz="2000" b="0" i="0" dirty="0">
                <a:solidFill>
                  <a:srgbClr val="333333"/>
                </a:solidFill>
                <a:effectLst/>
                <a:latin typeface="Merriweather"/>
              </a:rPr>
              <a:t>Partially supervised learning is a combination of supervised and unsupervised learning.</a:t>
            </a:r>
          </a:p>
          <a:p>
            <a:pPr marL="342900" indent="-342900" algn="l">
              <a:buFont typeface="Wingdings" panose="05000000000000000000" pitchFamily="2" charset="2"/>
              <a:buChar char="§"/>
            </a:pPr>
            <a:r>
              <a:rPr lang="en-US" b="1" i="0" dirty="0">
                <a:solidFill>
                  <a:srgbClr val="333333"/>
                </a:solidFill>
                <a:effectLst/>
                <a:latin typeface="Merriweather"/>
              </a:rPr>
              <a:t>Encouraging learning </a:t>
            </a:r>
            <a:r>
              <a:rPr lang="en-US" sz="1600" b="1" i="0" dirty="0">
                <a:solidFill>
                  <a:srgbClr val="333333"/>
                </a:solidFill>
                <a:effectLst/>
                <a:latin typeface="Merriweather"/>
              </a:rPr>
              <a:t>:</a:t>
            </a:r>
            <a:r>
              <a:rPr lang="en-US" sz="1600" b="0" i="0" dirty="0">
                <a:solidFill>
                  <a:srgbClr val="333333"/>
                </a:solidFill>
                <a:effectLst/>
                <a:latin typeface="Merriweather"/>
              </a:rPr>
              <a:t> </a:t>
            </a:r>
            <a:r>
              <a:rPr lang="en-US" sz="2000" b="0" i="0" dirty="0">
                <a:solidFill>
                  <a:srgbClr val="333333"/>
                </a:solidFill>
                <a:effectLst/>
                <a:latin typeface="Merriweather"/>
              </a:rPr>
              <a:t>The algorithm is taught by a positive or negative interaction which reaction to a certain situation should take place.</a:t>
            </a:r>
          </a:p>
          <a:p>
            <a:pPr marL="342900" indent="-342900" algn="l">
              <a:buFont typeface="Wingdings" panose="05000000000000000000" pitchFamily="2" charset="2"/>
              <a:buChar char="§"/>
            </a:pPr>
            <a:r>
              <a:rPr lang="en-US" b="1" i="0" dirty="0">
                <a:solidFill>
                  <a:srgbClr val="333333"/>
                </a:solidFill>
                <a:effectLst/>
                <a:latin typeface="Merriweather"/>
              </a:rPr>
              <a:t>Active learning: </a:t>
            </a:r>
            <a:r>
              <a:rPr lang="en-US" sz="2000" b="0" i="0" dirty="0">
                <a:solidFill>
                  <a:srgbClr val="333333"/>
                </a:solidFill>
                <a:effectLst/>
                <a:latin typeface="Merriweather"/>
              </a:rPr>
              <a:t>Within the framework of active learning, an algorithm is given the opportunity to query results for specific input data on the basis of pre-defined questions that are considered significant. </a:t>
            </a:r>
          </a:p>
          <a:p>
            <a:pPr marL="342900" indent="-342900" algn="l">
              <a:buFont typeface="Wingdings" panose="05000000000000000000" pitchFamily="2" charset="2"/>
              <a:buChar char="§"/>
            </a:pPr>
            <a:endParaRPr lang="en-US" sz="2000" dirty="0"/>
          </a:p>
        </p:txBody>
      </p:sp>
      <p:pic>
        <p:nvPicPr>
          <p:cNvPr id="5" name="8">
            <a:hlinkClick r:id="" action="ppaction://media"/>
            <a:extLst>
              <a:ext uri="{FF2B5EF4-FFF2-40B4-BE49-F238E27FC236}">
                <a16:creationId xmlns:a16="http://schemas.microsoft.com/office/drawing/2014/main" id="{D1BE79CA-A0E0-496E-A900-E3DBB101551B}"/>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27709" y="221672"/>
            <a:ext cx="609600" cy="609600"/>
          </a:xfrm>
          <a:prstGeom prst="rect">
            <a:avLst/>
          </a:prstGeom>
        </p:spPr>
      </p:pic>
    </p:spTree>
    <p:extLst>
      <p:ext uri="{BB962C8B-B14F-4D97-AF65-F5344CB8AC3E}">
        <p14:creationId xmlns:p14="http://schemas.microsoft.com/office/powerpoint/2010/main" val="326317230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295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023BE-A7A9-42ED-B8F5-E7484690664E}"/>
              </a:ext>
            </a:extLst>
          </p:cNvPr>
          <p:cNvSpPr>
            <a:spLocks noGrp="1"/>
          </p:cNvSpPr>
          <p:nvPr>
            <p:ph type="title"/>
          </p:nvPr>
        </p:nvSpPr>
        <p:spPr>
          <a:xfrm>
            <a:off x="677335" y="-150125"/>
            <a:ext cx="8757610" cy="4080679"/>
          </a:xfrm>
        </p:spPr>
        <p:txBody>
          <a:bodyPr>
            <a:normAutofit/>
          </a:bodyPr>
          <a:lstStyle/>
          <a:p>
            <a:pPr marL="457200" indent="-457200">
              <a:buFont typeface="Wingdings" panose="05000000000000000000" pitchFamily="2" charset="2"/>
              <a:buChar char="q"/>
            </a:pPr>
            <a:r>
              <a:rPr lang="en-US" sz="2800" b="0" i="0" dirty="0">
                <a:solidFill>
                  <a:srgbClr val="00B050"/>
                </a:solidFill>
                <a:effectLst/>
                <a:latin typeface="Fira Sans"/>
              </a:rPr>
              <a:t>The Commercial Applications of Machine Learning</a:t>
            </a:r>
            <a:r>
              <a:rPr lang="en-US" sz="2800" b="0" i="0" dirty="0">
                <a:solidFill>
                  <a:srgbClr val="333333"/>
                </a:solidFill>
                <a:effectLst/>
                <a:latin typeface="Fira Sans"/>
              </a:rPr>
              <a:t>:</a:t>
            </a:r>
            <a:br>
              <a:rPr lang="en-US" sz="2800" b="0" i="0" dirty="0">
                <a:solidFill>
                  <a:srgbClr val="333333"/>
                </a:solidFill>
                <a:effectLst/>
                <a:latin typeface="Fira Sans"/>
              </a:rPr>
            </a:br>
            <a:br>
              <a:rPr lang="en-US" sz="2800" b="0" i="0" dirty="0">
                <a:solidFill>
                  <a:srgbClr val="333333"/>
                </a:solidFill>
                <a:effectLst/>
                <a:latin typeface="Fira Sans"/>
              </a:rPr>
            </a:br>
            <a:r>
              <a:rPr lang="en-US" sz="2200" b="0" i="0" dirty="0">
                <a:solidFill>
                  <a:srgbClr val="333333"/>
                </a:solidFill>
                <a:effectLst/>
                <a:latin typeface="Merriweather"/>
              </a:rPr>
              <a:t>Machine Learning is a key technology in the development of autonomous systems: In addition to driverless cars, Machine Learning is also used in </a:t>
            </a:r>
            <a:r>
              <a:rPr lang="en-US" sz="2200" b="0" i="0" u="none" strike="noStrike" dirty="0">
                <a:solidFill>
                  <a:srgbClr val="D4175B"/>
                </a:solidFill>
                <a:effectLst/>
                <a:latin typeface="inherit"/>
                <a:hlinkClick r:id="rId4"/>
              </a:rPr>
              <a:t>collaborative robots</a:t>
            </a:r>
            <a:r>
              <a:rPr lang="en-US" sz="2200" b="0" i="0" dirty="0">
                <a:solidFill>
                  <a:srgbClr val="333333"/>
                </a:solidFill>
                <a:effectLst/>
                <a:latin typeface="Merriweather"/>
              </a:rPr>
              <a:t>. Other areas of application for Machine Learning would be:</a:t>
            </a:r>
            <a:br>
              <a:rPr lang="en-US" sz="2200" b="0" i="0" dirty="0">
                <a:solidFill>
                  <a:srgbClr val="333333"/>
                </a:solidFill>
                <a:effectLst/>
                <a:latin typeface="Merriweather"/>
              </a:rPr>
            </a:br>
            <a:br>
              <a:rPr lang="en-US" sz="2200" b="0" i="0" dirty="0">
                <a:solidFill>
                  <a:srgbClr val="333333"/>
                </a:solidFill>
                <a:effectLst/>
                <a:latin typeface="Merriweather"/>
              </a:rPr>
            </a:br>
            <a:br>
              <a:rPr lang="en-US" sz="2000" b="0" i="0" dirty="0">
                <a:solidFill>
                  <a:srgbClr val="333333"/>
                </a:solidFill>
                <a:effectLst/>
                <a:latin typeface="Merriweather"/>
              </a:rPr>
            </a:br>
            <a:endParaRPr lang="en-US" sz="2000" dirty="0"/>
          </a:p>
        </p:txBody>
      </p:sp>
      <p:sp>
        <p:nvSpPr>
          <p:cNvPr id="4" name="Text Placeholder 3">
            <a:extLst>
              <a:ext uri="{FF2B5EF4-FFF2-40B4-BE49-F238E27FC236}">
                <a16:creationId xmlns:a16="http://schemas.microsoft.com/office/drawing/2014/main" id="{760655B6-5978-467D-B89B-68D20A344E8A}"/>
              </a:ext>
            </a:extLst>
          </p:cNvPr>
          <p:cNvSpPr>
            <a:spLocks noGrp="1"/>
          </p:cNvSpPr>
          <p:nvPr>
            <p:ph type="body" idx="1"/>
          </p:nvPr>
        </p:nvSpPr>
        <p:spPr>
          <a:xfrm>
            <a:off x="1184640" y="2920621"/>
            <a:ext cx="8596668" cy="3657600"/>
          </a:xfrm>
        </p:spPr>
        <p:txBody>
          <a:bodyPr/>
          <a:lstStyle/>
          <a:p>
            <a:pPr marL="342900" indent="-342900">
              <a:buFont typeface="Wingdings" panose="05000000000000000000" pitchFamily="2" charset="2"/>
              <a:buChar char="Ø"/>
            </a:pPr>
            <a:r>
              <a:rPr lang="en-US" sz="2000" b="0" i="0" dirty="0">
                <a:solidFill>
                  <a:srgbClr val="333333"/>
                </a:solidFill>
                <a:effectLst/>
                <a:latin typeface="Merriweather"/>
              </a:rPr>
              <a:t>Analysis of the stock market</a:t>
            </a:r>
          </a:p>
          <a:p>
            <a:pPr marL="342900" indent="-342900">
              <a:buFont typeface="Wingdings" panose="05000000000000000000" pitchFamily="2" charset="2"/>
              <a:buChar char="Ø"/>
            </a:pPr>
            <a:r>
              <a:rPr lang="en-US" b="0" i="0" dirty="0">
                <a:solidFill>
                  <a:srgbClr val="333333"/>
                </a:solidFill>
                <a:effectLst/>
                <a:latin typeface="Merriweather"/>
              </a:rPr>
              <a:t>Credit Card Fraud Detection</a:t>
            </a:r>
          </a:p>
          <a:p>
            <a:pPr marL="342900" indent="-342900">
              <a:buFont typeface="Wingdings" panose="05000000000000000000" pitchFamily="2" charset="2"/>
              <a:buChar char="Ø"/>
            </a:pPr>
            <a:r>
              <a:rPr lang="en-US" b="0" i="0" dirty="0">
                <a:solidFill>
                  <a:srgbClr val="333333"/>
                </a:solidFill>
                <a:effectLst/>
                <a:latin typeface="Merriweather"/>
              </a:rPr>
              <a:t>Automated diagnostic procedures</a:t>
            </a:r>
          </a:p>
          <a:p>
            <a:pPr marL="342900" indent="-342900">
              <a:buFont typeface="Wingdings" panose="05000000000000000000" pitchFamily="2" charset="2"/>
              <a:buChar char="Ø"/>
            </a:pPr>
            <a:r>
              <a:rPr lang="en-US" b="0" i="0" dirty="0">
                <a:solidFill>
                  <a:srgbClr val="333333"/>
                </a:solidFill>
                <a:effectLst/>
                <a:latin typeface="Merriweather"/>
              </a:rPr>
              <a:t>Acquisition of landmines in acoustic sensor and radar data</a:t>
            </a:r>
          </a:p>
          <a:p>
            <a:r>
              <a:rPr lang="en-US" b="0" i="0" dirty="0">
                <a:solidFill>
                  <a:srgbClr val="333333"/>
                </a:solidFill>
                <a:effectLst/>
                <a:latin typeface="Merriweather"/>
              </a:rPr>
              <a:t>With the help of Machine Learning, economic data can be turned into money. Companies that rely on Machine Learning or Machine Learning methods are not only able to increase the satisfaction of their customers, but also to achieve cost reductions at the same time. Through Machine Learning, customer wishes and needs can be evaluated </a:t>
            </a:r>
          </a:p>
          <a:p>
            <a:pPr marL="342900" indent="-342900">
              <a:buFont typeface="Wingdings" panose="05000000000000000000" pitchFamily="2" charset="2"/>
              <a:buChar char="Ø"/>
            </a:pPr>
            <a:endParaRPr lang="en-US" dirty="0"/>
          </a:p>
        </p:txBody>
      </p:sp>
      <p:pic>
        <p:nvPicPr>
          <p:cNvPr id="5" name="9">
            <a:hlinkClick r:id="" action="ppaction://media"/>
            <a:extLst>
              <a:ext uri="{FF2B5EF4-FFF2-40B4-BE49-F238E27FC236}">
                <a16:creationId xmlns:a16="http://schemas.microsoft.com/office/drawing/2014/main" id="{3E00AED9-0F19-4AAF-93F8-EC272743F7FE}"/>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5"/>
          <a:stretch>
            <a:fillRect/>
          </a:stretch>
        </p:blipFill>
        <p:spPr>
          <a:xfrm>
            <a:off x="317117" y="297873"/>
            <a:ext cx="609600" cy="609600"/>
          </a:xfrm>
          <a:prstGeom prst="rect">
            <a:avLst/>
          </a:prstGeom>
        </p:spPr>
      </p:pic>
    </p:spTree>
    <p:extLst>
      <p:ext uri="{BB962C8B-B14F-4D97-AF65-F5344CB8AC3E}">
        <p14:creationId xmlns:p14="http://schemas.microsoft.com/office/powerpoint/2010/main" val="300064971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10" advClick="0">
        <p15:prstTrans prst="curtains"/>
      </p:transition>
    </mc:Choice>
    <mc:Fallback>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482"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F496CB"/>
      </a:accent1>
      <a:accent2>
        <a:srgbClr val="BC356F"/>
      </a:accent2>
      <a:accent3>
        <a:srgbClr val="E65331"/>
      </a:accent3>
      <a:accent4>
        <a:srgbClr val="F27E19"/>
      </a:accent4>
      <a:accent5>
        <a:srgbClr val="F2AC19"/>
      </a:accent5>
      <a:accent6>
        <a:srgbClr val="BC80E0"/>
      </a:accent6>
      <a:hlink>
        <a:srgbClr val="EF5285"/>
      </a:hlink>
      <a:folHlink>
        <a:srgbClr val="F77F9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docProps/app.xml><?xml version="1.0" encoding="utf-8"?>
<Properties xmlns="http://schemas.openxmlformats.org/officeDocument/2006/extended-properties" xmlns:vt="http://schemas.openxmlformats.org/officeDocument/2006/docPropsVTypes">
  <Template>Facet</Template>
  <TotalTime>5846</TotalTime>
  <Words>1523</Words>
  <Application>Microsoft Office PowerPoint</Application>
  <PresentationFormat>Widescreen</PresentationFormat>
  <Paragraphs>33</Paragraphs>
  <Slides>17</Slides>
  <Notes>0</Notes>
  <HiddenSlides>0</HiddenSlides>
  <MMClips>17</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Arial</vt:lpstr>
      <vt:lpstr>Calibri</vt:lpstr>
      <vt:lpstr>Fira Sans</vt:lpstr>
      <vt:lpstr>inherit</vt:lpstr>
      <vt:lpstr>Merriweather</vt:lpstr>
      <vt:lpstr>Montserrat</vt:lpstr>
      <vt:lpstr>Open Sans</vt:lpstr>
      <vt:lpstr>Roboto</vt:lpstr>
      <vt:lpstr>Trebuchet MS</vt:lpstr>
      <vt:lpstr>Wingdings</vt:lpstr>
      <vt:lpstr>Wingdings 3</vt:lpstr>
      <vt:lpstr>Facet</vt:lpstr>
      <vt:lpstr>Machine learning for a 5G future  </vt:lpstr>
      <vt:lpstr>Before discussing “Machine Learning for 5G Future”, we will learn about 5G Network and Machine Learning ?</vt:lpstr>
      <vt:lpstr>WHAT IS 5G?  5G is the 5th generation of mobile networks, a significant evolution of todays 4G LTE networks.  5G has been designed to meet the very large growth in data and connectivity of today’s modern society, the internet of things with billions of connected devices, and tomorrow’s innovations. 5G will initially operate in conjunction with existing 4G networks before evolving to fully standalone networks in subsequent releases and coverage expansions In addition to delivering faster connections and greater capacity, a very important advantage of 5G is the fast response time referred to as latency. Latency is the time taken for devices to respond to each other over the wireless network. 3G networks had a typical response time of 100 milliseconds, 4G is around 30 milliseconds and 5G will be as low as  1 millisecond. This is virtually instantaneous opening up a new world of connected applications.</vt:lpstr>
      <vt:lpstr>PowerPoint Presentation</vt:lpstr>
      <vt:lpstr> 5G Network Security : </vt:lpstr>
      <vt:lpstr>5G will keep us connected in tomorrow’s smart cities, smart homes and smart schools, and enable opportunities that we haven’t even thought of yet.  </vt:lpstr>
      <vt:lpstr>What is Machine learning?  Machine learning is an application of artificial intelligence (AI) that provides systems the ability to automatically learn and improve from experience without being explicitly programmed. Machine learning focuses on the development of computer programs that can access data and use it learn for themselves. The process of learning begins with observations or data, such as examples, direct experience, or instruction, in order to look for patterns in data and make better decisions in the future based on the examples that we provide. The primary aim is to allow the computers learn automatically without human intervention or assistance and adjust actions accordingly. </vt:lpstr>
      <vt:lpstr>Types of Machine Learning :  Basically, algorithms play an important role in Machine Learning: On the one hand, they are responsible for recognizing patterns and on the other hand, they can generate solutions. Algorithms can be divided into different categories: </vt:lpstr>
      <vt:lpstr>The Commercial Applications of Machine Learning:  Machine Learning is a key technology in the development of autonomous systems: In addition to driverless cars, Machine Learning is also used in collaborative robots. Other areas of application for Machine Learning would be:   </vt:lpstr>
      <vt:lpstr>Most Popular Applications Of Machine Learning :  Machine Learning is applied at Netflix and Amazon as well as for Facebook's face recognition. Another application of Machine Learning that is now firmly integrated into everyday life is the automatic detection of spam that is integrated into almost all e-mail programs. Within the scope of spam detection, the data contained in the e-mails is analysed and categorised. Other areas of application for Machine Learning include search engine ranking, combating cybercrime and preventing computer attacks.  </vt:lpstr>
      <vt:lpstr>Now we will talk about the main topic of the presentation “Machine Learning for 5G Future “.</vt:lpstr>
      <vt:lpstr>Machine learning shows promise to assist smarter use of network-generated data, enabling ICT network operators and service providers to adapt to changes in traffic patterns, security risks and user behavior . An increased bandwidth, higher spectrum utilization and high data rates in 5G networks have also widen the threat and privacy landscape from personal device to the service provider network. Thus, the network should be smart enough to deal with these challenges in realtime and ML techniques could help model these robust dynamic algorithms that can help to detect network issues and provide with the possible solution in real-time. In the same way, ML(Machine Learning) protect the personal devices that are connected to the internet by providing adaptive security solutions that can tackle diverse network situations, threats, and attacks. </vt:lpstr>
      <vt:lpstr>In short to medium term plan, ML(Machine Learning) can be used to detect the threats and counter them with the robust and adaptive security algorithms. Whereas, in the long-term, a fully automated security mechanism is envisioned for timely response to threats and attacks.The 5G networks are expected to support much higher level heterogeneity (in terms of connected devices and networks) as compared to its predecessors. For instance, 5G networks support smart vehicles, smart homes, smart buildings and smart cities. Similarly, the Internet of Things (IoT) in 5G network structure will involve more robust and adaptive techniques to handle the critical security issues both at the network and device sides. The security of such networks will be much more complicated because of the outside intrusion as well as the local intrusion. </vt:lpstr>
      <vt:lpstr> ML can provide solutions by classifying fragile security links in-between, for instance, identity, authentication, and assurance. The security and privacy in 5G-IoT will cover all the layers such as identity protection, privacy, and E2E protection. For instance, the key authentication framework from end-device to core network and on-ward to service provider, while concealing the key identifier is still a complex issue. We believe  ML can also play an important role in key authentication along with effectively minimizing the masquerading attacks.Catering for security and privacy of data from these different systems with uniquely different security requirements become a tedious task. Powerful  ML with overview of SBA and security requirements for different end-systems can detect and rectify these issues in real-time by classifying and clustering unusual threats. </vt:lpstr>
      <vt:lpstr>This, in turn, greatly assist the workforce skills shortage in information security industry. ML can help in developing security mechanisms by creating trust models, device security and data assurance to provide systematic security for the whole 5G-IoT network.</vt:lpstr>
      <vt:lpstr>Machine Learning For 5G Future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for a 5G future</dc:title>
  <dc:creator>Nadira</dc:creator>
  <cp:lastModifiedBy>Nadira</cp:lastModifiedBy>
  <cp:revision>77</cp:revision>
  <dcterms:created xsi:type="dcterms:W3CDTF">2020-10-22T12:42:42Z</dcterms:created>
  <dcterms:modified xsi:type="dcterms:W3CDTF">2020-10-27T15:44:02Z</dcterms:modified>
</cp:coreProperties>
</file>